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72" r:id="rId13"/>
    <p:sldId id="273" r:id="rId14"/>
    <p:sldId id="274" r:id="rId15"/>
    <p:sldId id="275" r:id="rId16"/>
    <p:sldId id="276" r:id="rId17"/>
    <p:sldId id="286" r:id="rId18"/>
    <p:sldId id="268" r:id="rId19"/>
    <p:sldId id="267" r:id="rId20"/>
    <p:sldId id="269" r:id="rId21"/>
    <p:sldId id="270" r:id="rId22"/>
    <p:sldId id="271" r:id="rId23"/>
    <p:sldId id="28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19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66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10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410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2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093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89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65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Machine Learning –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Componentes</a:t>
            </a:r>
            <a:r>
              <a:rPr lang="en-GB" dirty="0">
                <a:solidFill>
                  <a:srgbClr val="FF0000"/>
                </a:solidFill>
              </a:rPr>
              <a:t> de una Serie Temporal</a:t>
            </a:r>
            <a:endParaRPr dirty="0"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s-E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 cíclicas: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Son patrones que se repiten a gran escala, como las recesiones y los crecimientos de la economía. Son poco frecuentes.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Descomposiciones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Aditiva</a:t>
            </a:r>
            <a:r>
              <a:rPr lang="en-GB" dirty="0">
                <a:solidFill>
                  <a:srgbClr val="FF0000"/>
                </a:solidFill>
              </a:rPr>
              <a:t> y </a:t>
            </a:r>
            <a:r>
              <a:rPr lang="en-GB" dirty="0" err="1">
                <a:solidFill>
                  <a:srgbClr val="FF0000"/>
                </a:solidFill>
              </a:rPr>
              <a:t>Multiplicativa</a:t>
            </a:r>
            <a:endParaRPr dirty="0"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4" y="1690825"/>
            <a:ext cx="3574902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Tendecncia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cíclicas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(Cyclic variation)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(Residuals)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126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944026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7256176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Estacionariedad</a:t>
            </a:r>
            <a:endParaRPr dirty="0"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(stationary)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169140"/>
            <a:ext cx="10689000" cy="143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autoregresivas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Time Series.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estén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estacionariedad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para que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alta.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totalmente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hay presencia de tendencia positiva, la media y varianza muestral aumentarán y se subestimará a la media y varianza en periodos posteriores. Y si la media y varianza no están bien definidas, tampoco lo estarán las autocorrelaciones.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715347" y="365125"/>
            <a:ext cx="1076130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¿</a:t>
            </a:r>
            <a:r>
              <a:rPr lang="en-GB" sz="4300" dirty="0" err="1">
                <a:solidFill>
                  <a:srgbClr val="FF0000"/>
                </a:solidFill>
              </a:rPr>
              <a:t>Cómo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compruebo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si</a:t>
            </a:r>
            <a:r>
              <a:rPr lang="en-GB" sz="4300" dirty="0">
                <a:solidFill>
                  <a:srgbClr val="FF0000"/>
                </a:solidFill>
              </a:rPr>
              <a:t> una </a:t>
            </a:r>
            <a:r>
              <a:rPr lang="en-GB" sz="4300" dirty="0" err="1">
                <a:solidFill>
                  <a:srgbClr val="FF0000"/>
                </a:solidFill>
              </a:rPr>
              <a:t>serie</a:t>
            </a:r>
            <a:r>
              <a:rPr lang="en-GB" sz="4300" dirty="0">
                <a:solidFill>
                  <a:srgbClr val="FF0000"/>
                </a:solidFill>
              </a:rPr>
              <a:t> es </a:t>
            </a:r>
            <a:r>
              <a:rPr lang="en-GB" sz="4300" dirty="0" err="1">
                <a:solidFill>
                  <a:srgbClr val="FF0000"/>
                </a:solidFill>
              </a:rPr>
              <a:t>Estacionaria</a:t>
            </a:r>
            <a:r>
              <a:rPr lang="en-GB" sz="4300" dirty="0">
                <a:solidFill>
                  <a:srgbClr val="FF0000"/>
                </a:solidFill>
              </a:rPr>
              <a:t>?</a:t>
            </a:r>
            <a:endParaRPr sz="43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variable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sirve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sus lags,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24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tanto.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Time Series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Modelos</a:t>
            </a:r>
            <a:r>
              <a:rPr lang="en-GB" dirty="0">
                <a:solidFill>
                  <a:srgbClr val="FFFFFF"/>
                </a:solidFill>
              </a:rPr>
              <a:t> de </a:t>
            </a:r>
            <a:r>
              <a:rPr lang="en-GB" dirty="0" err="1">
                <a:solidFill>
                  <a:srgbClr val="FFFFFF"/>
                </a:solidFill>
              </a:rPr>
              <a:t>predicción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94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Series 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Analítica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Simple Exponential Smoothing (SES)</a:t>
            </a:r>
            <a:endParaRPr dirty="0"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alpha (0-1),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suaviza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La idea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future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ponderada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714601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921000" y="350597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SES, e Y el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mayor es alpha,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asemeja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851" y="4334553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469676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932" y="4334553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0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 Exponential Smoothing (DES)</a:t>
            </a:r>
            <a:endParaRPr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Time Series. Double Exponential Smoothing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sin seasonality,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alpha,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beta.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k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próximos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puntos: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21" y="2881097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7026B769-1893-4026-B4DF-C2C7342F7805}"/>
              </a:ext>
            </a:extLst>
          </p:cNvPr>
          <p:cNvGrpSpPr/>
          <p:nvPr/>
        </p:nvGrpSpPr>
        <p:grpSpPr>
          <a:xfrm>
            <a:off x="5029201" y="2489880"/>
            <a:ext cx="4322783" cy="477649"/>
            <a:chOff x="5029201" y="2489880"/>
            <a:chExt cx="4322783" cy="477649"/>
          </a:xfrm>
        </p:grpSpPr>
        <p:pic>
          <p:nvPicPr>
            <p:cNvPr id="220" name="Google Shape;220;ga8b485b1ff_0_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2709" y="2489880"/>
              <a:ext cx="2019275" cy="3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Flecha: doblada 16">
              <a:extLst>
                <a:ext uri="{FF2B5EF4-FFF2-40B4-BE49-F238E27FC236}">
                  <a16:creationId xmlns:a16="http://schemas.microsoft.com/office/drawing/2014/main" id="{3B24FD51-F36B-4B52-A79B-B88E4E912D96}"/>
                </a:ext>
              </a:extLst>
            </p:cNvPr>
            <p:cNvSpPr/>
            <p:nvPr/>
          </p:nvSpPr>
          <p:spPr>
            <a:xfrm>
              <a:off x="5029201" y="2489880"/>
              <a:ext cx="2303508" cy="477649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F7E7F9E-1A73-4791-B37A-77B3884FACD8}"/>
              </a:ext>
            </a:extLst>
          </p:cNvPr>
          <p:cNvGrpSpPr/>
          <p:nvPr/>
        </p:nvGrpSpPr>
        <p:grpSpPr>
          <a:xfrm>
            <a:off x="5561045" y="3324072"/>
            <a:ext cx="3790939" cy="485777"/>
            <a:chOff x="5561045" y="3324072"/>
            <a:chExt cx="3790939" cy="485777"/>
          </a:xfrm>
        </p:grpSpPr>
        <p:pic>
          <p:nvPicPr>
            <p:cNvPr id="221" name="Google Shape;221;ga8b485b1ff_0_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2709" y="3368352"/>
              <a:ext cx="2019275" cy="441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Flecha: doblada 26">
              <a:extLst>
                <a:ext uri="{FF2B5EF4-FFF2-40B4-BE49-F238E27FC236}">
                  <a16:creationId xmlns:a16="http://schemas.microsoft.com/office/drawing/2014/main" id="{1040C68F-BCC7-4184-AFE4-3CFCE6B09C0A}"/>
                </a:ext>
              </a:extLst>
            </p:cNvPr>
            <p:cNvSpPr/>
            <p:nvPr/>
          </p:nvSpPr>
          <p:spPr>
            <a:xfrm flipV="1">
              <a:off x="5561045" y="3324072"/>
              <a:ext cx="1771664" cy="485775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4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03859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204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305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FF9EEBB-3CAD-4F61-92A9-C1F3BDC8D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581" y="4344891"/>
            <a:ext cx="4715088" cy="21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regresión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stationary.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formula,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beta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 -1 a 1, y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epsilon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 o 2.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intercept.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 Integrated Moving Average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utiliza valores y errores pasados para realizar predicciones en una serie temporal.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serie temporal NO puede tener seasonality. ARIMA lo modelará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qué no puede tener seasonality?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modelo es una REGRESIÓN basada en instantes anteriores, por lo que no puede existir correlación alta entre instantes de la serie temporal. Seasonality implica repetición de patrones cada X periodo (12 meses, 24h...), por lo que NO podemos usar datos con seasonality. Necesitamos garantizar la independencia de los lags de la serie.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utilizar el modelo SARIMA para series temporales con seasonality.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tiene que ser stationary. Lo haremos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 que representar su gráfica de autocorrelación y autocorrelación parcial para determinar qué valores son los más óptimos.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caida exponencial o sinusoidal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tendrá una caída exponencial o sinusoidal.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ciencia exacta, habrá que iterar para buscar el mejor modelo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Valores p y q óptimos</a:t>
            </a:r>
            <a:endParaRPr sz="3700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cualquier algoritmo regresor: LinearRegression, DecisionTreeRegressor, RandomForestRegressor...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¿</a:t>
            </a:r>
            <a:r>
              <a:rPr lang="en-GB" dirty="0" err="1">
                <a:solidFill>
                  <a:srgbClr val="FF0000"/>
                </a:solidFill>
              </a:rPr>
              <a:t>Qué</a:t>
            </a:r>
            <a:r>
              <a:rPr lang="en-GB" dirty="0">
                <a:solidFill>
                  <a:srgbClr val="FF0000"/>
                </a:solidFill>
              </a:rPr>
              <a:t> es una </a:t>
            </a:r>
            <a:r>
              <a:rPr lang="es-ES" dirty="0">
                <a:solidFill>
                  <a:srgbClr val="FF0000"/>
                </a:solidFill>
              </a:rPr>
              <a:t>Serie Temporal</a:t>
            </a:r>
            <a:r>
              <a:rPr lang="en-GB" dirty="0">
                <a:solidFill>
                  <a:srgbClr val="FF0000"/>
                </a:solidFill>
              </a:rPr>
              <a:t> (o Time Series)?</a:t>
            </a:r>
            <a:endParaRPr dirty="0"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ordenadas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ser: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aéreo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stocks)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(entradas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call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Algunos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endParaRPr dirty="0"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financiero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casas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unifamiliares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huevos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sacrificados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mensualmente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Victoria,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 Total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linces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atrapados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río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McKenzie (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Canadá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cervezera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4284548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variables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886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55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2916893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720682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4284548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a8b485b1ff_0_62"/>
          <p:cNvSpPr txBox="1"/>
          <p:nvPr/>
        </p:nvSpPr>
        <p:spPr>
          <a:xfrm>
            <a:off x="1680049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5">
            <a:alphaModFix/>
          </a:blip>
          <a:srcRect r="23652"/>
          <a:stretch/>
        </p:blipFill>
        <p:spPr>
          <a:xfrm>
            <a:off x="1228800" y="5206530"/>
            <a:ext cx="2337999" cy="13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53782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9037504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487" y="5197428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4F67DED-385B-4ED3-8700-59B7D77F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73" y="5206530"/>
            <a:ext cx="2629362" cy="1341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Objetivo</a:t>
            </a:r>
            <a:r>
              <a:rPr lang="en-GB" dirty="0">
                <a:solidFill>
                  <a:srgbClr val="FF0000"/>
                </a:solidFill>
              </a:rPr>
              <a:t> de las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Entender</a:t>
            </a:r>
            <a:r>
              <a:rPr lang="en-GB" dirty="0">
                <a:solidFill>
                  <a:srgbClr val="FFFFFF"/>
                </a:solidFill>
              </a:rPr>
              <a:t> el </a:t>
            </a:r>
            <a:r>
              <a:rPr lang="en-GB" dirty="0" err="1">
                <a:solidFill>
                  <a:srgbClr val="FFFFFF"/>
                </a:solidFill>
              </a:rPr>
              <a:t>pasado</a:t>
            </a:r>
            <a:r>
              <a:rPr lang="en-GB" dirty="0">
                <a:solidFill>
                  <a:srgbClr val="FFFFFF"/>
                </a:solidFill>
              </a:rPr>
              <a:t> para </a:t>
            </a:r>
            <a:r>
              <a:rPr lang="en-GB" dirty="0" err="1">
                <a:solidFill>
                  <a:srgbClr val="FFFFFF"/>
                </a:solidFill>
              </a:rPr>
              <a:t>predecir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el futuro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AF1AC-5B51-4D57-81AA-7C7F3D1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2" y="2350354"/>
            <a:ext cx="4928366" cy="132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0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1978</Words>
  <Application>Microsoft Office PowerPoint</Application>
  <PresentationFormat>Panorámica</PresentationFormat>
  <Paragraphs>244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Machine Learning – Series Temporales</vt:lpstr>
      <vt:lpstr>Series Temporales Analítica</vt:lpstr>
      <vt:lpstr>¿Qué es una Serie Temporal (o Time Series)?</vt:lpstr>
      <vt:lpstr>Algunos ejemplos</vt:lpstr>
      <vt:lpstr>Clasificación Series temporales</vt:lpstr>
      <vt:lpstr>Objetivo de las Series Temporales Entender el pasado para predecir el futuro</vt:lpstr>
      <vt:lpstr>Visualización Series Temporales</vt:lpstr>
      <vt:lpstr>Visualización Series Temporales</vt:lpstr>
      <vt:lpstr>Visualización Series Temporales</vt:lpstr>
      <vt:lpstr>Componentes de una Serie Temporal</vt:lpstr>
      <vt:lpstr>Descomposiciones Aditiva y Multiplicativa</vt:lpstr>
      <vt:lpstr>Estacionariedad</vt:lpstr>
      <vt:lpstr>¿Cómo compruebo si una serie es Estacionaria?</vt:lpstr>
      <vt:lpstr>Deseasonalize</vt:lpstr>
      <vt:lpstr>¿Cómo compruebo que el TS es seasonal?</vt:lpstr>
      <vt:lpstr>Missings</vt:lpstr>
      <vt:lpstr>Time Series Modelos de predicción</vt:lpstr>
      <vt:lpstr>Modelos de smoothing</vt:lpstr>
      <vt:lpstr>Smoothing</vt:lpstr>
      <vt:lpstr>Simple Exponential Smoothing (SES)</vt:lpstr>
      <vt:lpstr>Double Exponential Smoothing (DES)</vt:lpstr>
      <vt:lpstr>Triple Exponential Smoothing (TES)</vt:lpstr>
      <vt:lpstr>Técnicas de regresión</vt:lpstr>
      <vt:lpstr>Auto Regressive (AR)</vt:lpstr>
      <vt:lpstr>ARIMA</vt:lpstr>
      <vt:lpstr>Valor differencing (d)</vt:lpstr>
      <vt:lpstr>Valores p y q óptimos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TheBridge</cp:lastModifiedBy>
  <cp:revision>19</cp:revision>
  <dcterms:created xsi:type="dcterms:W3CDTF">2020-05-12T19:48:30Z</dcterms:created>
  <dcterms:modified xsi:type="dcterms:W3CDTF">2021-03-06T08:27:44Z</dcterms:modified>
</cp:coreProperties>
</file>